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18288000" cy="10287000"/>
  <p:notesSz cx="6858000" cy="9144000"/>
  <p:embeddedFontLst>
    <p:embeddedFont>
      <p:font typeface="Anton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icksand" panose="020B0604020202020204" charset="0"/>
      <p:regular r:id="rId19"/>
    </p:embeddedFont>
    <p:embeddedFont>
      <p:font typeface="Quicksand Bold" panose="020B0604020202020204" charset="0"/>
      <p:regular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Roboto Bold" panose="020B0604020202020204" charset="0"/>
      <p:regular r:id="rId25"/>
      <p:bold r:id="rId26"/>
    </p:embeddedFont>
    <p:embeddedFont>
      <p:font typeface="Roboto Condensed Bold" panose="020B0604020202020204" charset="0"/>
      <p:regular r:id="rId27"/>
    </p:embeddedFont>
    <p:embeddedFont>
      <p:font typeface="Roboto Slab Regular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lodge@housingnetworkri.org" TargetMode="Externa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29402" y="876300"/>
            <a:ext cx="6429196" cy="12448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7747000"/>
            <a:ext cx="18288000" cy="2540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2000" y="2786447"/>
            <a:ext cx="1705058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>
                <a:solidFill>
                  <a:srgbClr val="005365"/>
                </a:solidFill>
                <a:latin typeface="Anton"/>
              </a:rPr>
              <a:t>STATE-OWNED PROPERTIES: </a:t>
            </a:r>
          </a:p>
          <a:p>
            <a:pPr algn="ctr">
              <a:spcBef>
                <a:spcPct val="0"/>
              </a:spcBef>
            </a:pPr>
            <a:r>
              <a:rPr lang="en-US" sz="8000" dirty="0">
                <a:solidFill>
                  <a:srgbClr val="005365"/>
                </a:solidFill>
                <a:latin typeface="Anton"/>
              </a:rPr>
              <a:t>CHALLENGES AND OPPORTUNITIES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48817" y="5594698"/>
            <a:ext cx="9790367" cy="1806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4"/>
              </a:lnSpc>
              <a:spcBef>
                <a:spcPct val="0"/>
              </a:spcBef>
            </a:pPr>
            <a:r>
              <a:rPr lang="en-US" sz="5239" dirty="0">
                <a:solidFill>
                  <a:srgbClr val="A10A35"/>
                </a:solidFill>
                <a:latin typeface="Roboto"/>
              </a:rPr>
              <a:t>MELINA LODGE</a:t>
            </a:r>
          </a:p>
          <a:p>
            <a:pPr algn="ctr">
              <a:lnSpc>
                <a:spcPts val="7334"/>
              </a:lnSpc>
              <a:spcBef>
                <a:spcPct val="0"/>
              </a:spcBef>
            </a:pPr>
            <a:r>
              <a:rPr lang="en-US" sz="5239" dirty="0">
                <a:solidFill>
                  <a:srgbClr val="A10A35"/>
                </a:solidFill>
                <a:latin typeface="Roboto"/>
              </a:rPr>
              <a:t>SEPTEMBER 18,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-36880"/>
            <a:ext cx="18288000" cy="1500750"/>
            <a:chOff x="0" y="0"/>
            <a:chExt cx="2952181" cy="9451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2181" cy="945165"/>
            </a:xfrm>
            <a:custGeom>
              <a:avLst/>
              <a:gdLst/>
              <a:ahLst/>
              <a:cxnLst/>
              <a:rect l="l" t="t" r="r" b="b"/>
              <a:pathLst>
                <a:path w="2952181" h="945165">
                  <a:moveTo>
                    <a:pt x="35225" y="0"/>
                  </a:moveTo>
                  <a:lnTo>
                    <a:pt x="2916957" y="0"/>
                  </a:lnTo>
                  <a:cubicBezTo>
                    <a:pt x="2936411" y="0"/>
                    <a:pt x="2952181" y="15771"/>
                    <a:pt x="2952181" y="35225"/>
                  </a:cubicBezTo>
                  <a:lnTo>
                    <a:pt x="2952181" y="909940"/>
                  </a:lnTo>
                  <a:cubicBezTo>
                    <a:pt x="2952181" y="919282"/>
                    <a:pt x="2948470" y="928242"/>
                    <a:pt x="2941864" y="934848"/>
                  </a:cubicBezTo>
                  <a:cubicBezTo>
                    <a:pt x="2935258" y="941453"/>
                    <a:pt x="2926299" y="945165"/>
                    <a:pt x="2916957" y="945165"/>
                  </a:cubicBezTo>
                  <a:lnTo>
                    <a:pt x="35225" y="945165"/>
                  </a:lnTo>
                  <a:cubicBezTo>
                    <a:pt x="25883" y="945165"/>
                    <a:pt x="16923" y="941453"/>
                    <a:pt x="10317" y="934848"/>
                  </a:cubicBezTo>
                  <a:cubicBezTo>
                    <a:pt x="3711" y="928242"/>
                    <a:pt x="0" y="919282"/>
                    <a:pt x="0" y="909940"/>
                  </a:cubicBezTo>
                  <a:lnTo>
                    <a:pt x="0" y="35225"/>
                  </a:lnTo>
                  <a:cubicBezTo>
                    <a:pt x="0" y="25883"/>
                    <a:pt x="3711" y="16923"/>
                    <a:pt x="10317" y="10317"/>
                  </a:cubicBezTo>
                  <a:cubicBezTo>
                    <a:pt x="16923" y="3711"/>
                    <a:pt x="25883" y="0"/>
                    <a:pt x="35225" y="0"/>
                  </a:cubicBezTo>
                  <a:close/>
                </a:path>
              </a:pathLst>
            </a:custGeom>
            <a:solidFill>
              <a:srgbClr val="A10A3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49377" y="117475"/>
            <a:ext cx="17738623" cy="1346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ECF4F1"/>
                </a:solidFill>
                <a:latin typeface="Anton"/>
              </a:rPr>
              <a:t>BARRIERS WITH STATE-OWNED PROPERTIES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5189" y="1550042"/>
            <a:ext cx="17670411" cy="7924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Lack information and coordination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Deferred maintenance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5365"/>
                </a:solidFill>
                <a:latin typeface="Roboto"/>
              </a:rPr>
              <a:t>Condition of properties means rehabilitation is often cost-prohibitive </a:t>
            </a:r>
          </a:p>
          <a:p>
            <a:pPr marL="685800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Underlying land use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5365"/>
                </a:solidFill>
                <a:latin typeface="Roboto"/>
              </a:rPr>
              <a:t>Local land use requirements may restrict redevelopment opportunities</a:t>
            </a:r>
          </a:p>
          <a:p>
            <a:pPr marL="685800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NIMBYism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5365"/>
                </a:solidFill>
                <a:latin typeface="Roboto"/>
              </a:rPr>
              <a:t>Neighbors’ opposition to development, particularly if affordable housing is component</a:t>
            </a:r>
          </a:p>
          <a:p>
            <a:pPr marL="685800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Financial resources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5365"/>
                </a:solidFill>
                <a:latin typeface="Roboto"/>
              </a:rPr>
              <a:t>Need dedicated funding targeted to redevelopment of state properties as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387013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-36881"/>
            <a:ext cx="18516600" cy="2286000"/>
            <a:chOff x="0" y="0"/>
            <a:chExt cx="2952181" cy="9451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2181" cy="945165"/>
            </a:xfrm>
            <a:custGeom>
              <a:avLst/>
              <a:gdLst/>
              <a:ahLst/>
              <a:cxnLst/>
              <a:rect l="l" t="t" r="r" b="b"/>
              <a:pathLst>
                <a:path w="2952181" h="945165">
                  <a:moveTo>
                    <a:pt x="35225" y="0"/>
                  </a:moveTo>
                  <a:lnTo>
                    <a:pt x="2916957" y="0"/>
                  </a:lnTo>
                  <a:cubicBezTo>
                    <a:pt x="2936411" y="0"/>
                    <a:pt x="2952181" y="15771"/>
                    <a:pt x="2952181" y="35225"/>
                  </a:cubicBezTo>
                  <a:lnTo>
                    <a:pt x="2952181" y="909940"/>
                  </a:lnTo>
                  <a:cubicBezTo>
                    <a:pt x="2952181" y="919282"/>
                    <a:pt x="2948470" y="928242"/>
                    <a:pt x="2941864" y="934848"/>
                  </a:cubicBezTo>
                  <a:cubicBezTo>
                    <a:pt x="2935258" y="941453"/>
                    <a:pt x="2926299" y="945165"/>
                    <a:pt x="2916957" y="945165"/>
                  </a:cubicBezTo>
                  <a:lnTo>
                    <a:pt x="35225" y="945165"/>
                  </a:lnTo>
                  <a:cubicBezTo>
                    <a:pt x="25883" y="945165"/>
                    <a:pt x="16923" y="941453"/>
                    <a:pt x="10317" y="934848"/>
                  </a:cubicBezTo>
                  <a:cubicBezTo>
                    <a:pt x="3711" y="928242"/>
                    <a:pt x="0" y="919282"/>
                    <a:pt x="0" y="909940"/>
                  </a:cubicBezTo>
                  <a:lnTo>
                    <a:pt x="0" y="35225"/>
                  </a:lnTo>
                  <a:cubicBezTo>
                    <a:pt x="0" y="25883"/>
                    <a:pt x="3711" y="16923"/>
                    <a:pt x="10317" y="10317"/>
                  </a:cubicBezTo>
                  <a:cubicBezTo>
                    <a:pt x="16923" y="3711"/>
                    <a:pt x="25883" y="0"/>
                    <a:pt x="35225" y="0"/>
                  </a:cubicBezTo>
                  <a:close/>
                </a:path>
              </a:pathLst>
            </a:custGeom>
            <a:solidFill>
              <a:srgbClr val="A10A3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49377" y="117475"/>
            <a:ext cx="17738623" cy="1346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ECF4F1"/>
                </a:solidFill>
                <a:latin typeface="Anton"/>
              </a:rPr>
              <a:t>NATIONAL AND REGIONAL EXAMPLES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377" y="1409699"/>
            <a:ext cx="13166623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ECF4F1"/>
                </a:solidFill>
                <a:latin typeface="Roboto"/>
              </a:rPr>
              <a:t>HOW ARE STATE-OWNED PROPERTIES TREATED IN OTHER PLACES?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9376" y="2621179"/>
            <a:ext cx="17357623" cy="718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u="sng" dirty="0">
                <a:solidFill>
                  <a:srgbClr val="005365"/>
                </a:solidFill>
                <a:latin typeface="Roboto"/>
              </a:rPr>
              <a:t>State Level  </a:t>
            </a:r>
            <a:r>
              <a:rPr lang="en-US" sz="4999" dirty="0">
                <a:solidFill>
                  <a:srgbClr val="005365"/>
                </a:solidFill>
                <a:latin typeface="Roboto"/>
              </a:rPr>
              <a:t>- Washington, California, Florida, District of Columbia</a:t>
            </a:r>
          </a:p>
          <a:p>
            <a:pPr>
              <a:lnSpc>
                <a:spcPts val="6999"/>
              </a:lnSpc>
            </a:pPr>
            <a:endParaRPr lang="en-US" sz="4999" dirty="0">
              <a:solidFill>
                <a:srgbClr val="005365"/>
              </a:solidFill>
              <a:latin typeface="Roboto"/>
            </a:endParaRPr>
          </a:p>
          <a:p>
            <a:pPr>
              <a:lnSpc>
                <a:spcPts val="6999"/>
              </a:lnSpc>
            </a:pPr>
            <a:r>
              <a:rPr lang="en-US" sz="4999" u="sng" dirty="0">
                <a:solidFill>
                  <a:srgbClr val="005365"/>
                </a:solidFill>
                <a:latin typeface="Roboto"/>
              </a:rPr>
              <a:t>County Level </a:t>
            </a:r>
            <a:r>
              <a:rPr lang="en-US" sz="4999" dirty="0">
                <a:solidFill>
                  <a:srgbClr val="005365"/>
                </a:solidFill>
                <a:latin typeface="Roboto"/>
              </a:rPr>
              <a:t>– King County, WA; Cook County, IL</a:t>
            </a:r>
          </a:p>
          <a:p>
            <a:pPr>
              <a:lnSpc>
                <a:spcPts val="6999"/>
              </a:lnSpc>
            </a:pPr>
            <a:endParaRPr lang="en-US" sz="4999" dirty="0">
              <a:solidFill>
                <a:srgbClr val="005365"/>
              </a:solidFill>
              <a:latin typeface="Roboto"/>
            </a:endParaRPr>
          </a:p>
          <a:p>
            <a:pPr>
              <a:lnSpc>
                <a:spcPts val="6999"/>
              </a:lnSpc>
            </a:pPr>
            <a:r>
              <a:rPr lang="en-US" sz="4999" u="sng" dirty="0">
                <a:solidFill>
                  <a:srgbClr val="005365"/>
                </a:solidFill>
                <a:latin typeface="Roboto"/>
              </a:rPr>
              <a:t>City Level </a:t>
            </a:r>
            <a:r>
              <a:rPr lang="en-US" sz="4999" dirty="0">
                <a:solidFill>
                  <a:srgbClr val="005365"/>
                </a:solidFill>
                <a:latin typeface="Roboto"/>
              </a:rPr>
              <a:t>- Atlanta, GA; Chicago, IL; Jacksonville, FL; New York City, NY; Port Townsend, WA; Redmond, WA; Seattle, WA; San Francisco, CA</a:t>
            </a:r>
          </a:p>
        </p:txBody>
      </p:sp>
    </p:spTree>
    <p:extLst>
      <p:ext uri="{BB962C8B-B14F-4D97-AF65-F5344CB8AC3E}">
        <p14:creationId xmlns:p14="http://schemas.microsoft.com/office/powerpoint/2010/main" val="407833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807263" y="6429981"/>
            <a:ext cx="6897103" cy="1147709"/>
            <a:chOff x="0" y="0"/>
            <a:chExt cx="1880329" cy="312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80329" cy="312895"/>
            </a:xfrm>
            <a:custGeom>
              <a:avLst/>
              <a:gdLst/>
              <a:ahLst/>
              <a:cxnLst/>
              <a:rect l="l" t="t" r="r" b="b"/>
              <a:pathLst>
                <a:path w="1880329" h="312895">
                  <a:moveTo>
                    <a:pt x="0" y="0"/>
                  </a:moveTo>
                  <a:lnTo>
                    <a:pt x="1880329" y="0"/>
                  </a:lnTo>
                  <a:lnTo>
                    <a:pt x="1880329" y="312895"/>
                  </a:lnTo>
                  <a:lnTo>
                    <a:pt x="0" y="312895"/>
                  </a:lnTo>
                  <a:close/>
                </a:path>
              </a:pathLst>
            </a:custGeom>
            <a:solidFill>
              <a:srgbClr val="0053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01400" y="6429981"/>
            <a:ext cx="1147709" cy="114770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805463" y="8002035"/>
            <a:ext cx="6897103" cy="1147709"/>
            <a:chOff x="0" y="0"/>
            <a:chExt cx="1880329" cy="312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0329" cy="312895"/>
            </a:xfrm>
            <a:custGeom>
              <a:avLst/>
              <a:gdLst/>
              <a:ahLst/>
              <a:cxnLst/>
              <a:rect l="l" t="t" r="r" b="b"/>
              <a:pathLst>
                <a:path w="1880329" h="312895">
                  <a:moveTo>
                    <a:pt x="0" y="0"/>
                  </a:moveTo>
                  <a:lnTo>
                    <a:pt x="1880329" y="0"/>
                  </a:lnTo>
                  <a:lnTo>
                    <a:pt x="1880329" y="312895"/>
                  </a:lnTo>
                  <a:lnTo>
                    <a:pt x="0" y="312895"/>
                  </a:lnTo>
                  <a:close/>
                </a:path>
              </a:pathLst>
            </a:custGeom>
            <a:solidFill>
              <a:srgbClr val="0053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01400" y="8036683"/>
            <a:ext cx="1147709" cy="11477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678988" y="6713818"/>
            <a:ext cx="5023578" cy="56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9"/>
              </a:lnSpc>
            </a:pPr>
            <a:r>
              <a:rPr lang="en-US" sz="3607" spc="180" dirty="0">
                <a:solidFill>
                  <a:srgbClr val="ECF4F1"/>
                </a:solidFill>
                <a:latin typeface="Quicksand Bold"/>
              </a:rPr>
              <a:t>@HousingNetwrkRI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39392" y="8291526"/>
            <a:ext cx="5023578" cy="56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9"/>
              </a:lnSpc>
            </a:pPr>
            <a:r>
              <a:rPr lang="en-US" sz="3607" spc="180" dirty="0">
                <a:solidFill>
                  <a:srgbClr val="ECF4F1"/>
                </a:solidFill>
                <a:latin typeface="Quicksand Bold"/>
              </a:rPr>
              <a:t>@housingnetworkri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05463" y="9428050"/>
            <a:ext cx="6732925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9"/>
              </a:lnSpc>
            </a:pPr>
            <a:r>
              <a:rPr lang="en-US" sz="4607" spc="230" dirty="0">
                <a:solidFill>
                  <a:srgbClr val="A10A35"/>
                </a:solidFill>
                <a:latin typeface="Quicksand Bold"/>
              </a:rPr>
              <a:t>housingnetworkri.org</a:t>
            </a:r>
            <a:endParaRPr lang="en-US" sz="4607" spc="230" dirty="0">
              <a:solidFill>
                <a:srgbClr val="A10A35"/>
              </a:solidFill>
              <a:latin typeface="Quicksand"/>
            </a:endParaRP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4E24BFFE-79F0-3B16-4C78-A04AC929A607}"/>
              </a:ext>
            </a:extLst>
          </p:cNvPr>
          <p:cNvGrpSpPr/>
          <p:nvPr/>
        </p:nvGrpSpPr>
        <p:grpSpPr>
          <a:xfrm>
            <a:off x="0" y="-36881"/>
            <a:ext cx="18516600" cy="2286000"/>
            <a:chOff x="0" y="0"/>
            <a:chExt cx="2952181" cy="945165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0856957-1E99-7404-3A8B-8B396B03CD01}"/>
                </a:ext>
              </a:extLst>
            </p:cNvPr>
            <p:cNvSpPr/>
            <p:nvPr/>
          </p:nvSpPr>
          <p:spPr>
            <a:xfrm>
              <a:off x="0" y="0"/>
              <a:ext cx="2952181" cy="945165"/>
            </a:xfrm>
            <a:custGeom>
              <a:avLst/>
              <a:gdLst/>
              <a:ahLst/>
              <a:cxnLst/>
              <a:rect l="l" t="t" r="r" b="b"/>
              <a:pathLst>
                <a:path w="2952181" h="945165">
                  <a:moveTo>
                    <a:pt x="35225" y="0"/>
                  </a:moveTo>
                  <a:lnTo>
                    <a:pt x="2916957" y="0"/>
                  </a:lnTo>
                  <a:cubicBezTo>
                    <a:pt x="2936411" y="0"/>
                    <a:pt x="2952181" y="15771"/>
                    <a:pt x="2952181" y="35225"/>
                  </a:cubicBezTo>
                  <a:lnTo>
                    <a:pt x="2952181" y="909940"/>
                  </a:lnTo>
                  <a:cubicBezTo>
                    <a:pt x="2952181" y="919282"/>
                    <a:pt x="2948470" y="928242"/>
                    <a:pt x="2941864" y="934848"/>
                  </a:cubicBezTo>
                  <a:cubicBezTo>
                    <a:pt x="2935258" y="941453"/>
                    <a:pt x="2926299" y="945165"/>
                    <a:pt x="2916957" y="945165"/>
                  </a:cubicBezTo>
                  <a:lnTo>
                    <a:pt x="35225" y="945165"/>
                  </a:lnTo>
                  <a:cubicBezTo>
                    <a:pt x="25883" y="945165"/>
                    <a:pt x="16923" y="941453"/>
                    <a:pt x="10317" y="934848"/>
                  </a:cubicBezTo>
                  <a:cubicBezTo>
                    <a:pt x="3711" y="928242"/>
                    <a:pt x="0" y="919282"/>
                    <a:pt x="0" y="909940"/>
                  </a:cubicBezTo>
                  <a:lnTo>
                    <a:pt x="0" y="35225"/>
                  </a:lnTo>
                  <a:cubicBezTo>
                    <a:pt x="0" y="25883"/>
                    <a:pt x="3711" y="16923"/>
                    <a:pt x="10317" y="10317"/>
                  </a:cubicBezTo>
                  <a:cubicBezTo>
                    <a:pt x="16923" y="3711"/>
                    <a:pt x="25883" y="0"/>
                    <a:pt x="35225" y="0"/>
                  </a:cubicBezTo>
                  <a:close/>
                </a:path>
              </a:pathLst>
            </a:custGeom>
            <a:solidFill>
              <a:srgbClr val="A10A3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94A2ED2A-F917-2239-2A49-256125DE4236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1"/>
                </a:lnSpc>
              </a:pPr>
              <a:endParaRPr/>
            </a:p>
          </p:txBody>
        </p:sp>
      </p:grpSp>
      <p:sp>
        <p:nvSpPr>
          <p:cNvPr id="17" name="TextBox 9">
            <a:extLst>
              <a:ext uri="{FF2B5EF4-FFF2-40B4-BE49-F238E27FC236}">
                <a16:creationId xmlns:a16="http://schemas.microsoft.com/office/drawing/2014/main" id="{6CDEA6CA-A91C-C552-704F-C4B255DB2E6A}"/>
              </a:ext>
            </a:extLst>
          </p:cNvPr>
          <p:cNvSpPr txBox="1"/>
          <p:nvPr/>
        </p:nvSpPr>
        <p:spPr>
          <a:xfrm>
            <a:off x="-381000" y="464059"/>
            <a:ext cx="17738623" cy="1346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ECF4F1"/>
                </a:solidFill>
                <a:latin typeface="Anton"/>
              </a:rPr>
              <a:t>QUESTIONS?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D226F7DC-607D-EC13-C4C4-DF0B656B492A}"/>
              </a:ext>
            </a:extLst>
          </p:cNvPr>
          <p:cNvSpPr txBox="1"/>
          <p:nvPr/>
        </p:nvSpPr>
        <p:spPr>
          <a:xfrm>
            <a:off x="549376" y="2621179"/>
            <a:ext cx="17357623" cy="621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For questions or more information, contact:</a:t>
            </a:r>
          </a:p>
          <a:p>
            <a:pPr>
              <a:lnSpc>
                <a:spcPts val="6999"/>
              </a:lnSpc>
            </a:pPr>
            <a:endParaRPr lang="en-US" sz="4999" dirty="0">
              <a:solidFill>
                <a:srgbClr val="005365"/>
              </a:solidFill>
              <a:latin typeface="Roboto"/>
            </a:endParaRPr>
          </a:p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Melina Lodge, </a:t>
            </a:r>
            <a:r>
              <a:rPr lang="en-US" sz="4999">
                <a:solidFill>
                  <a:srgbClr val="005365"/>
                </a:solidFill>
                <a:latin typeface="Roboto"/>
              </a:rPr>
              <a:t>Executive Director</a:t>
            </a:r>
            <a:endParaRPr lang="en-US" sz="4999" dirty="0">
              <a:solidFill>
                <a:srgbClr val="005365"/>
              </a:solidFill>
              <a:latin typeface="Roboto"/>
            </a:endParaRPr>
          </a:p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05365"/>
                </a:solidFill>
                <a:latin typeface="Roboto"/>
                <a:hlinkClick r:id="rId6"/>
              </a:rPr>
              <a:t>mlodge@housingnetworkri.org</a:t>
            </a:r>
            <a:endParaRPr lang="en-US" sz="4999" dirty="0">
              <a:solidFill>
                <a:srgbClr val="005365"/>
              </a:solidFill>
              <a:latin typeface="Roboto"/>
            </a:endParaRPr>
          </a:p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401-721-5680 x 104</a:t>
            </a:r>
          </a:p>
          <a:p>
            <a:pPr>
              <a:lnSpc>
                <a:spcPts val="6999"/>
              </a:lnSpc>
            </a:pPr>
            <a:endParaRPr lang="en-US" sz="4999" dirty="0">
              <a:solidFill>
                <a:srgbClr val="005365"/>
              </a:solidFill>
              <a:latin typeface="Roboto"/>
            </a:endParaRPr>
          </a:p>
          <a:p>
            <a:pPr>
              <a:lnSpc>
                <a:spcPts val="6999"/>
              </a:lnSpc>
            </a:pPr>
            <a:endParaRPr lang="en-US" sz="4999" dirty="0">
              <a:solidFill>
                <a:srgbClr val="005365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150" r="13150" b="261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931067" y="-3060545"/>
            <a:ext cx="8425865" cy="5873209"/>
            <a:chOff x="0" y="0"/>
            <a:chExt cx="3073779" cy="21425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73779" cy="2142562"/>
            </a:xfrm>
            <a:custGeom>
              <a:avLst/>
              <a:gdLst/>
              <a:ahLst/>
              <a:cxnLst/>
              <a:rect l="l" t="t" r="r" b="b"/>
              <a:pathLst>
                <a:path w="3073779" h="2142562">
                  <a:moveTo>
                    <a:pt x="2949318" y="2142562"/>
                  </a:moveTo>
                  <a:lnTo>
                    <a:pt x="124460" y="2142562"/>
                  </a:lnTo>
                  <a:cubicBezTo>
                    <a:pt x="55880" y="2142562"/>
                    <a:pt x="0" y="2086682"/>
                    <a:pt x="0" y="20181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9319" y="0"/>
                  </a:lnTo>
                  <a:cubicBezTo>
                    <a:pt x="3017899" y="0"/>
                    <a:pt x="3073779" y="55880"/>
                    <a:pt x="3073779" y="124460"/>
                  </a:cubicBezTo>
                  <a:lnTo>
                    <a:pt x="3073779" y="2018103"/>
                  </a:lnTo>
                  <a:cubicBezTo>
                    <a:pt x="3073779" y="2086683"/>
                    <a:pt x="3017899" y="2142562"/>
                    <a:pt x="2949319" y="214256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80733" y="1028700"/>
            <a:ext cx="7526535" cy="145737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565765" y="108053"/>
            <a:ext cx="5156471" cy="92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0"/>
              </a:lnSpc>
              <a:spcBef>
                <a:spcPct val="0"/>
              </a:spcBef>
            </a:pPr>
            <a:r>
              <a:rPr lang="en-US" sz="5379">
                <a:solidFill>
                  <a:srgbClr val="000000"/>
                </a:solidFill>
                <a:latin typeface="Roboto Slab Regular"/>
              </a:rPr>
              <a:t>ABOUT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61087" y="3644900"/>
            <a:ext cx="14165826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27" dirty="0">
                <a:solidFill>
                  <a:srgbClr val="ECF4F1"/>
                </a:solidFill>
                <a:latin typeface="Roboto Bold"/>
              </a:rPr>
              <a:t>The Housing Network ﻿of Rhode Island is the state’s membership organization of 14 community development corporations and nonprofit housing developers across Rhode Island. Our members have long-standing commitments to the communities they serve, which they put into action by developing affordable homes and responsive resident-centered programming. </a:t>
            </a:r>
          </a:p>
          <a:p>
            <a:pPr algn="ctr">
              <a:lnSpc>
                <a:spcPts val="5599"/>
              </a:lnSpc>
            </a:pPr>
            <a:endParaRPr lang="en-US" sz="3999" spc="127" dirty="0">
              <a:solidFill>
                <a:srgbClr val="ECF4F1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0" t="23106" r="52680"/>
          <a:stretch>
            <a:fillRect/>
          </a:stretch>
        </p:blipFill>
        <p:spPr>
          <a:xfrm>
            <a:off x="6454241" y="2698269"/>
            <a:ext cx="2724263" cy="172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9897" b="72480"/>
          <a:stretch>
            <a:fillRect/>
          </a:stretch>
        </p:blipFill>
        <p:spPr>
          <a:xfrm>
            <a:off x="6187929" y="4198316"/>
            <a:ext cx="3197024" cy="6665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46630" b="70511"/>
          <a:stretch>
            <a:fillRect/>
          </a:stretch>
        </p:blipFill>
        <p:spPr>
          <a:xfrm>
            <a:off x="6543802" y="4551859"/>
            <a:ext cx="2545139" cy="5337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49331" y="7034403"/>
            <a:ext cx="2682542" cy="1350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82065" y="7207969"/>
            <a:ext cx="3128440" cy="24361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526147" y="4551859"/>
            <a:ext cx="2724263" cy="2241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271866" y="5085631"/>
            <a:ext cx="3995365" cy="17553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1285" r="1166" b="1285"/>
          <a:stretch>
            <a:fillRect/>
          </a:stretch>
        </p:blipFill>
        <p:spPr>
          <a:xfrm>
            <a:off x="3626961" y="8710978"/>
            <a:ext cx="3186411" cy="12545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192000" y="6863513"/>
            <a:ext cx="4104443" cy="15973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 t="280" b="280"/>
          <a:stretch>
            <a:fillRect/>
          </a:stretch>
        </p:blipFill>
        <p:spPr>
          <a:xfrm>
            <a:off x="10063188" y="3047599"/>
            <a:ext cx="3094635" cy="12932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26961" y="5295905"/>
            <a:ext cx="4150071" cy="14144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87589" y="6863513"/>
            <a:ext cx="2869424" cy="30639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 l="6122" t="14144" r="5451" b="9355"/>
          <a:stretch>
            <a:fillRect/>
          </a:stretch>
        </p:blipFill>
        <p:spPr>
          <a:xfrm>
            <a:off x="13836058" y="2872897"/>
            <a:ext cx="3869545" cy="13948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46259" y="2954384"/>
            <a:ext cx="4922067" cy="106762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rcRect l="8513" t="9201" r="10108" b="20014"/>
          <a:stretch>
            <a:fillRect/>
          </a:stretch>
        </p:blipFill>
        <p:spPr>
          <a:xfrm>
            <a:off x="257109" y="4267776"/>
            <a:ext cx="2790663" cy="24273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3604171" y="8705677"/>
            <a:ext cx="4101432" cy="112789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931067" y="112877"/>
            <a:ext cx="8425865" cy="2420192"/>
            <a:chOff x="0" y="0"/>
            <a:chExt cx="3073779" cy="231177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073779" cy="2311776"/>
            </a:xfrm>
            <a:custGeom>
              <a:avLst/>
              <a:gdLst/>
              <a:ahLst/>
              <a:cxnLst/>
              <a:rect l="l" t="t" r="r" b="b"/>
              <a:pathLst>
                <a:path w="3073779" h="2311776">
                  <a:moveTo>
                    <a:pt x="2949318" y="2311776"/>
                  </a:moveTo>
                  <a:lnTo>
                    <a:pt x="124460" y="2311776"/>
                  </a:lnTo>
                  <a:cubicBezTo>
                    <a:pt x="55880" y="2311776"/>
                    <a:pt x="0" y="2255896"/>
                    <a:pt x="0" y="2187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9319" y="0"/>
                  </a:lnTo>
                  <a:cubicBezTo>
                    <a:pt x="3017899" y="0"/>
                    <a:pt x="3073779" y="55880"/>
                    <a:pt x="3073779" y="124460"/>
                  </a:cubicBezTo>
                  <a:lnTo>
                    <a:pt x="3073779" y="2187316"/>
                  </a:lnTo>
                  <a:cubicBezTo>
                    <a:pt x="3073779" y="2255896"/>
                    <a:pt x="3017899" y="2311776"/>
                    <a:pt x="2949319" y="2311776"/>
                  </a:cubicBezTo>
                  <a:close/>
                </a:path>
              </a:pathLst>
            </a:custGeom>
            <a:solidFill>
              <a:srgbClr val="00536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910943" y="1621675"/>
            <a:ext cx="646611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627" dirty="0">
                <a:solidFill>
                  <a:srgbClr val="ECF4F1"/>
                </a:solidFill>
                <a:latin typeface="Roboto Slab Regular"/>
              </a:rPr>
              <a:t>MEMBERS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690194" y="359525"/>
            <a:ext cx="6907613" cy="1338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795" r="3279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0333" y="6026758"/>
            <a:ext cx="15868967" cy="1586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27888" y="6545146"/>
            <a:ext cx="3062305" cy="9493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925255" y="6435349"/>
            <a:ext cx="1059111" cy="10591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90333" y="2504315"/>
            <a:ext cx="15507334" cy="331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82">
                <a:solidFill>
                  <a:srgbClr val="005365"/>
                </a:solidFill>
                <a:latin typeface="Roboto Bold"/>
              </a:rPr>
              <a:t>In addition to supporting our members, HNRI:</a:t>
            </a:r>
          </a:p>
          <a:p>
            <a:pPr algn="ctr">
              <a:lnSpc>
                <a:spcPts val="3060"/>
              </a:lnSpc>
            </a:pPr>
            <a:endParaRPr lang="en-US" sz="3000" spc="282">
              <a:solidFill>
                <a:srgbClr val="005365"/>
              </a:solidFill>
              <a:latin typeface="Roboto Bold"/>
            </a:endParaRPr>
          </a:p>
          <a:p>
            <a:pPr marL="647700" lvl="1" indent="-323850">
              <a:lnSpc>
                <a:spcPts val="3960"/>
              </a:lnSpc>
              <a:buFont typeface="Arial"/>
              <a:buChar char="•"/>
            </a:pPr>
            <a:r>
              <a:rPr lang="en-US" sz="3000" spc="225">
                <a:solidFill>
                  <a:srgbClr val="005365"/>
                </a:solidFill>
                <a:latin typeface="Roboto"/>
              </a:rPr>
              <a:t>Administers a Down Payment and Closing Cost Assistance program for the City of Providence</a:t>
            </a:r>
          </a:p>
          <a:p>
            <a:pPr marL="647700" lvl="1" indent="-323850">
              <a:lnSpc>
                <a:spcPts val="3960"/>
              </a:lnSpc>
              <a:buFont typeface="Arial"/>
              <a:buChar char="•"/>
            </a:pPr>
            <a:r>
              <a:rPr lang="en-US" sz="3000" spc="225">
                <a:solidFill>
                  <a:srgbClr val="005365"/>
                </a:solidFill>
                <a:latin typeface="Roboto"/>
              </a:rPr>
              <a:t>Supports Community and Civic Engagement Activities</a:t>
            </a:r>
          </a:p>
          <a:p>
            <a:pPr marL="647700" lvl="1" indent="-323850" algn="l">
              <a:lnSpc>
                <a:spcPts val="3960"/>
              </a:lnSpc>
              <a:buFont typeface="Arial"/>
              <a:buChar char="•"/>
            </a:pPr>
            <a:r>
              <a:rPr lang="en-US" sz="3000" spc="225">
                <a:solidFill>
                  <a:srgbClr val="005365"/>
                </a:solidFill>
                <a:latin typeface="Roboto"/>
              </a:rPr>
              <a:t>Coordinates a centralized, statewide HUD-Approved Homebuyer and Landlord Education program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0333" y="7761634"/>
            <a:ext cx="7458699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Roboto Condensed Bold"/>
              </a:rPr>
              <a:t>As part of our advocacy, the Housing Network of Rhode Island facilitates </a:t>
            </a:r>
            <a:r>
              <a:rPr lang="en-US" sz="2499">
                <a:solidFill>
                  <a:srgbClr val="005365"/>
                </a:solidFill>
                <a:latin typeface="Roboto Condensed Bold"/>
              </a:rPr>
              <a:t>Homes RI</a:t>
            </a:r>
            <a:r>
              <a:rPr lang="en-US" sz="2499">
                <a:solidFill>
                  <a:srgbClr val="000000"/>
                </a:solidFill>
                <a:latin typeface="Roboto Condensed Bold"/>
              </a:rPr>
              <a:t>, a multi-sector coalition of organizations working together to increase and preserve the supply of safe, healthy and affordable homes throughout Rhode Island.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91209" y="7696737"/>
            <a:ext cx="6668091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Roboto Condensed Bold"/>
              </a:rPr>
              <a:t>In 2005 the Network incorporated the </a:t>
            </a:r>
            <a:r>
              <a:rPr lang="en-US" sz="2499">
                <a:solidFill>
                  <a:srgbClr val="005365"/>
                </a:solidFill>
                <a:latin typeface="Roboto Condensed Bold"/>
              </a:rPr>
              <a:t>Community Housing Land Trust of RI</a:t>
            </a:r>
            <a:r>
              <a:rPr lang="en-US" sz="2499">
                <a:solidFill>
                  <a:srgbClr val="000000"/>
                </a:solidFill>
                <a:latin typeface="Roboto Condensed Bold"/>
              </a:rPr>
              <a:t>, the first statewide land trust in the country, with a mission of ensuring a supply of permanently affordable housing for generations of Rhode Islanders in perpetuity.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931067" y="190500"/>
            <a:ext cx="8425865" cy="2023630"/>
            <a:chOff x="0" y="0"/>
            <a:chExt cx="3073779" cy="23117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73779" cy="2311776"/>
            </a:xfrm>
            <a:custGeom>
              <a:avLst/>
              <a:gdLst/>
              <a:ahLst/>
              <a:cxnLst/>
              <a:rect l="l" t="t" r="r" b="b"/>
              <a:pathLst>
                <a:path w="3073779" h="2311776">
                  <a:moveTo>
                    <a:pt x="2949318" y="2311776"/>
                  </a:moveTo>
                  <a:lnTo>
                    <a:pt x="124460" y="2311776"/>
                  </a:lnTo>
                  <a:cubicBezTo>
                    <a:pt x="55880" y="2311776"/>
                    <a:pt x="0" y="2255896"/>
                    <a:pt x="0" y="2187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9319" y="0"/>
                  </a:lnTo>
                  <a:cubicBezTo>
                    <a:pt x="3017899" y="0"/>
                    <a:pt x="3073779" y="55880"/>
                    <a:pt x="3073779" y="124460"/>
                  </a:cubicBezTo>
                  <a:lnTo>
                    <a:pt x="3073779" y="2187316"/>
                  </a:lnTo>
                  <a:cubicBezTo>
                    <a:pt x="3073779" y="2255896"/>
                    <a:pt x="3017899" y="2311776"/>
                    <a:pt x="2949319" y="2311776"/>
                  </a:cubicBezTo>
                  <a:close/>
                </a:path>
              </a:pathLst>
            </a:custGeom>
            <a:solidFill>
              <a:srgbClr val="0053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71009" y="533140"/>
            <a:ext cx="6907613" cy="1338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28239" y="8870517"/>
            <a:ext cx="4725622" cy="1435913"/>
            <a:chOff x="0" y="0"/>
            <a:chExt cx="3073779" cy="1967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3779" cy="1967704"/>
            </a:xfrm>
            <a:custGeom>
              <a:avLst/>
              <a:gdLst/>
              <a:ahLst/>
              <a:cxnLst/>
              <a:rect l="l" t="t" r="r" b="b"/>
              <a:pathLst>
                <a:path w="3073779" h="1967704">
                  <a:moveTo>
                    <a:pt x="2949318" y="1967704"/>
                  </a:moveTo>
                  <a:lnTo>
                    <a:pt x="124460" y="1967704"/>
                  </a:lnTo>
                  <a:cubicBezTo>
                    <a:pt x="55880" y="1967704"/>
                    <a:pt x="0" y="1911824"/>
                    <a:pt x="0" y="18432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9319" y="0"/>
                  </a:lnTo>
                  <a:cubicBezTo>
                    <a:pt x="3017899" y="0"/>
                    <a:pt x="3073779" y="55880"/>
                    <a:pt x="3073779" y="124460"/>
                  </a:cubicBezTo>
                  <a:lnTo>
                    <a:pt x="3073779" y="1843244"/>
                  </a:lnTo>
                  <a:cubicBezTo>
                    <a:pt x="3073779" y="1911824"/>
                    <a:pt x="3017899" y="1967704"/>
                    <a:pt x="2949319" y="1967704"/>
                  </a:cubicBezTo>
                  <a:close/>
                </a:path>
              </a:pathLst>
            </a:custGeom>
            <a:solidFill>
              <a:srgbClr val="0053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7000" y="9334500"/>
            <a:ext cx="3627127" cy="70275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2247900"/>
            <a:chOff x="0" y="0"/>
            <a:chExt cx="2952181" cy="9451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2181" cy="945165"/>
            </a:xfrm>
            <a:custGeom>
              <a:avLst/>
              <a:gdLst/>
              <a:ahLst/>
              <a:cxnLst/>
              <a:rect l="l" t="t" r="r" b="b"/>
              <a:pathLst>
                <a:path w="2952181" h="945165">
                  <a:moveTo>
                    <a:pt x="35225" y="0"/>
                  </a:moveTo>
                  <a:lnTo>
                    <a:pt x="2916957" y="0"/>
                  </a:lnTo>
                  <a:cubicBezTo>
                    <a:pt x="2936411" y="0"/>
                    <a:pt x="2952181" y="15771"/>
                    <a:pt x="2952181" y="35225"/>
                  </a:cubicBezTo>
                  <a:lnTo>
                    <a:pt x="2952181" y="909940"/>
                  </a:lnTo>
                  <a:cubicBezTo>
                    <a:pt x="2952181" y="919282"/>
                    <a:pt x="2948470" y="928242"/>
                    <a:pt x="2941864" y="934848"/>
                  </a:cubicBezTo>
                  <a:cubicBezTo>
                    <a:pt x="2935258" y="941453"/>
                    <a:pt x="2926299" y="945165"/>
                    <a:pt x="2916957" y="945165"/>
                  </a:cubicBezTo>
                  <a:lnTo>
                    <a:pt x="35225" y="945165"/>
                  </a:lnTo>
                  <a:cubicBezTo>
                    <a:pt x="25883" y="945165"/>
                    <a:pt x="16923" y="941453"/>
                    <a:pt x="10317" y="934848"/>
                  </a:cubicBezTo>
                  <a:cubicBezTo>
                    <a:pt x="3711" y="928242"/>
                    <a:pt x="0" y="919282"/>
                    <a:pt x="0" y="909940"/>
                  </a:cubicBezTo>
                  <a:lnTo>
                    <a:pt x="0" y="35225"/>
                  </a:lnTo>
                  <a:cubicBezTo>
                    <a:pt x="0" y="25883"/>
                    <a:pt x="3711" y="16923"/>
                    <a:pt x="10317" y="10317"/>
                  </a:cubicBezTo>
                  <a:cubicBezTo>
                    <a:pt x="16923" y="3711"/>
                    <a:pt x="25883" y="0"/>
                    <a:pt x="35225" y="0"/>
                  </a:cubicBezTo>
                  <a:close/>
                </a:path>
              </a:pathLst>
            </a:custGeom>
            <a:solidFill>
              <a:srgbClr val="A10A3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7" y="8292688"/>
            <a:ext cx="13635533" cy="199431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49377" y="117475"/>
            <a:ext cx="17738623" cy="1346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ECF4F1"/>
                </a:solidFill>
                <a:latin typeface="Anton"/>
              </a:rPr>
              <a:t>EXPERIENCE WITH STATE-OWNED PROPERTIES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9376" y="2621179"/>
            <a:ext cx="17357623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lvl="1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Polled membership and no one reported ever being outreached to regarding state properties available for    re-development</a:t>
            </a:r>
          </a:p>
          <a:p>
            <a:pPr marL="1143000" lvl="1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5365"/>
              </a:solidFill>
              <a:latin typeface="Roboto"/>
            </a:endParaRPr>
          </a:p>
          <a:p>
            <a:pPr marL="1143000" lvl="1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Lack of centralized information (public facing) regarding the inventory of state owned properties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28239" y="8870517"/>
            <a:ext cx="4725622" cy="1435913"/>
            <a:chOff x="0" y="0"/>
            <a:chExt cx="3073779" cy="1967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3779" cy="1967704"/>
            </a:xfrm>
            <a:custGeom>
              <a:avLst/>
              <a:gdLst/>
              <a:ahLst/>
              <a:cxnLst/>
              <a:rect l="l" t="t" r="r" b="b"/>
              <a:pathLst>
                <a:path w="3073779" h="1967704">
                  <a:moveTo>
                    <a:pt x="2949318" y="1967704"/>
                  </a:moveTo>
                  <a:lnTo>
                    <a:pt x="124460" y="1967704"/>
                  </a:lnTo>
                  <a:cubicBezTo>
                    <a:pt x="55880" y="1967704"/>
                    <a:pt x="0" y="1911824"/>
                    <a:pt x="0" y="18432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9319" y="0"/>
                  </a:lnTo>
                  <a:cubicBezTo>
                    <a:pt x="3017899" y="0"/>
                    <a:pt x="3073779" y="55880"/>
                    <a:pt x="3073779" y="124460"/>
                  </a:cubicBezTo>
                  <a:lnTo>
                    <a:pt x="3073779" y="1843244"/>
                  </a:lnTo>
                  <a:cubicBezTo>
                    <a:pt x="3073779" y="1911824"/>
                    <a:pt x="3017899" y="1967704"/>
                    <a:pt x="2949319" y="1967704"/>
                  </a:cubicBezTo>
                  <a:close/>
                </a:path>
              </a:pathLst>
            </a:custGeom>
            <a:solidFill>
              <a:srgbClr val="0053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7000" y="9334500"/>
            <a:ext cx="3627127" cy="70275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-38100"/>
            <a:ext cx="18516600" cy="2286000"/>
            <a:chOff x="0" y="0"/>
            <a:chExt cx="2952181" cy="9451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2181" cy="945165"/>
            </a:xfrm>
            <a:custGeom>
              <a:avLst/>
              <a:gdLst/>
              <a:ahLst/>
              <a:cxnLst/>
              <a:rect l="l" t="t" r="r" b="b"/>
              <a:pathLst>
                <a:path w="2952181" h="945165">
                  <a:moveTo>
                    <a:pt x="35225" y="0"/>
                  </a:moveTo>
                  <a:lnTo>
                    <a:pt x="2916957" y="0"/>
                  </a:lnTo>
                  <a:cubicBezTo>
                    <a:pt x="2936411" y="0"/>
                    <a:pt x="2952181" y="15771"/>
                    <a:pt x="2952181" y="35225"/>
                  </a:cubicBezTo>
                  <a:lnTo>
                    <a:pt x="2952181" y="909940"/>
                  </a:lnTo>
                  <a:cubicBezTo>
                    <a:pt x="2952181" y="919282"/>
                    <a:pt x="2948470" y="928242"/>
                    <a:pt x="2941864" y="934848"/>
                  </a:cubicBezTo>
                  <a:cubicBezTo>
                    <a:pt x="2935258" y="941453"/>
                    <a:pt x="2926299" y="945165"/>
                    <a:pt x="2916957" y="945165"/>
                  </a:cubicBezTo>
                  <a:lnTo>
                    <a:pt x="35225" y="945165"/>
                  </a:lnTo>
                  <a:cubicBezTo>
                    <a:pt x="25883" y="945165"/>
                    <a:pt x="16923" y="941453"/>
                    <a:pt x="10317" y="934848"/>
                  </a:cubicBezTo>
                  <a:cubicBezTo>
                    <a:pt x="3711" y="928242"/>
                    <a:pt x="0" y="919282"/>
                    <a:pt x="0" y="909940"/>
                  </a:cubicBezTo>
                  <a:lnTo>
                    <a:pt x="0" y="35225"/>
                  </a:lnTo>
                  <a:cubicBezTo>
                    <a:pt x="0" y="25883"/>
                    <a:pt x="3711" y="16923"/>
                    <a:pt x="10317" y="10317"/>
                  </a:cubicBezTo>
                  <a:cubicBezTo>
                    <a:pt x="16923" y="3711"/>
                    <a:pt x="25883" y="0"/>
                    <a:pt x="35225" y="0"/>
                  </a:cubicBezTo>
                  <a:close/>
                </a:path>
              </a:pathLst>
            </a:custGeom>
            <a:solidFill>
              <a:srgbClr val="A10A3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7" y="8292688"/>
            <a:ext cx="13635533" cy="199431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49377" y="117475"/>
            <a:ext cx="17738623" cy="1346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ECF4F1"/>
                </a:solidFill>
                <a:latin typeface="Anton"/>
              </a:rPr>
              <a:t>EXPERIENCE WITH STATE-OWNED PROPERTIES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4800" y="2386125"/>
            <a:ext cx="17754600" cy="628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000" dirty="0">
                <a:solidFill>
                  <a:srgbClr val="005365"/>
                </a:solidFill>
                <a:latin typeface="Roboto"/>
              </a:rPr>
              <a:t>Recommendations: </a:t>
            </a:r>
          </a:p>
          <a:p>
            <a:pPr marL="685800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5365"/>
                </a:solidFill>
                <a:latin typeface="Roboto"/>
              </a:rPr>
              <a:t>Adopt a policy that prioritizes the redevelopment of state-owned properties for affordable housing</a:t>
            </a:r>
          </a:p>
          <a:p>
            <a:pPr marL="685800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5365"/>
                </a:solidFill>
                <a:latin typeface="Roboto"/>
              </a:rPr>
              <a:t>Creation of a public facing centralized list that includes</a:t>
            </a:r>
            <a:r>
              <a:rPr lang="en-US" sz="2900" dirty="0">
                <a:solidFill>
                  <a:srgbClr val="005365"/>
                </a:solidFill>
                <a:latin typeface="Roboto"/>
              </a:rPr>
              <a:t>: address; current use of property; surrounding uses; description of property condition; underlying zoning and what type of development is permissible by-right</a:t>
            </a:r>
          </a:p>
          <a:p>
            <a:pPr marL="685800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5365"/>
                </a:solidFill>
                <a:latin typeface="Roboto"/>
              </a:rPr>
              <a:t>Create a staff position within the appropriate state entity responsible for managing list and proactive outreach</a:t>
            </a:r>
          </a:p>
        </p:txBody>
      </p:sp>
    </p:spTree>
    <p:extLst>
      <p:ext uri="{BB962C8B-B14F-4D97-AF65-F5344CB8AC3E}">
        <p14:creationId xmlns:p14="http://schemas.microsoft.com/office/powerpoint/2010/main" val="337228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28239" y="8870517"/>
            <a:ext cx="4725622" cy="1435913"/>
            <a:chOff x="0" y="0"/>
            <a:chExt cx="3073779" cy="1967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3779" cy="1967704"/>
            </a:xfrm>
            <a:custGeom>
              <a:avLst/>
              <a:gdLst/>
              <a:ahLst/>
              <a:cxnLst/>
              <a:rect l="l" t="t" r="r" b="b"/>
              <a:pathLst>
                <a:path w="3073779" h="1967704">
                  <a:moveTo>
                    <a:pt x="2949318" y="1967704"/>
                  </a:moveTo>
                  <a:lnTo>
                    <a:pt x="124460" y="1967704"/>
                  </a:lnTo>
                  <a:cubicBezTo>
                    <a:pt x="55880" y="1967704"/>
                    <a:pt x="0" y="1911824"/>
                    <a:pt x="0" y="18432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9319" y="0"/>
                  </a:lnTo>
                  <a:cubicBezTo>
                    <a:pt x="3017899" y="0"/>
                    <a:pt x="3073779" y="55880"/>
                    <a:pt x="3073779" y="124460"/>
                  </a:cubicBezTo>
                  <a:lnTo>
                    <a:pt x="3073779" y="1843244"/>
                  </a:lnTo>
                  <a:cubicBezTo>
                    <a:pt x="3073779" y="1911824"/>
                    <a:pt x="3017899" y="1967704"/>
                    <a:pt x="2949319" y="1967704"/>
                  </a:cubicBezTo>
                  <a:close/>
                </a:path>
              </a:pathLst>
            </a:custGeom>
            <a:solidFill>
              <a:srgbClr val="0053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7000" y="9334500"/>
            <a:ext cx="3627127" cy="70275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-29566"/>
            <a:ext cx="18516600" cy="2286000"/>
            <a:chOff x="0" y="0"/>
            <a:chExt cx="2952181" cy="9451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2181" cy="945165"/>
            </a:xfrm>
            <a:custGeom>
              <a:avLst/>
              <a:gdLst/>
              <a:ahLst/>
              <a:cxnLst/>
              <a:rect l="l" t="t" r="r" b="b"/>
              <a:pathLst>
                <a:path w="2952181" h="945165">
                  <a:moveTo>
                    <a:pt x="35225" y="0"/>
                  </a:moveTo>
                  <a:lnTo>
                    <a:pt x="2916957" y="0"/>
                  </a:lnTo>
                  <a:cubicBezTo>
                    <a:pt x="2936411" y="0"/>
                    <a:pt x="2952181" y="15771"/>
                    <a:pt x="2952181" y="35225"/>
                  </a:cubicBezTo>
                  <a:lnTo>
                    <a:pt x="2952181" y="909940"/>
                  </a:lnTo>
                  <a:cubicBezTo>
                    <a:pt x="2952181" y="919282"/>
                    <a:pt x="2948470" y="928242"/>
                    <a:pt x="2941864" y="934848"/>
                  </a:cubicBezTo>
                  <a:cubicBezTo>
                    <a:pt x="2935258" y="941453"/>
                    <a:pt x="2926299" y="945165"/>
                    <a:pt x="2916957" y="945165"/>
                  </a:cubicBezTo>
                  <a:lnTo>
                    <a:pt x="35225" y="945165"/>
                  </a:lnTo>
                  <a:cubicBezTo>
                    <a:pt x="25883" y="945165"/>
                    <a:pt x="16923" y="941453"/>
                    <a:pt x="10317" y="934848"/>
                  </a:cubicBezTo>
                  <a:cubicBezTo>
                    <a:pt x="3711" y="928242"/>
                    <a:pt x="0" y="919282"/>
                    <a:pt x="0" y="909940"/>
                  </a:cubicBezTo>
                  <a:lnTo>
                    <a:pt x="0" y="35225"/>
                  </a:lnTo>
                  <a:cubicBezTo>
                    <a:pt x="0" y="25883"/>
                    <a:pt x="3711" y="16923"/>
                    <a:pt x="10317" y="10317"/>
                  </a:cubicBezTo>
                  <a:cubicBezTo>
                    <a:pt x="16923" y="3711"/>
                    <a:pt x="25883" y="0"/>
                    <a:pt x="35225" y="0"/>
                  </a:cubicBezTo>
                  <a:close/>
                </a:path>
              </a:pathLst>
            </a:custGeom>
            <a:solidFill>
              <a:srgbClr val="A10A3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7" y="8292688"/>
            <a:ext cx="13635533" cy="199431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49377" y="117475"/>
            <a:ext cx="17738623" cy="1346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ECF4F1"/>
                </a:solidFill>
                <a:latin typeface="Anton"/>
              </a:rPr>
              <a:t>RIGHT OF FIRST REFUSAL (ROFR)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377" y="1409699"/>
            <a:ext cx="953454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ECF4F1"/>
                </a:solidFill>
                <a:latin typeface="Roboto"/>
              </a:rPr>
              <a:t>CURRENT APPLICATION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8600" y="2621179"/>
            <a:ext cx="17830800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3200" dirty="0">
                <a:solidFill>
                  <a:srgbClr val="005365"/>
                </a:solidFill>
                <a:latin typeface="Roboto"/>
              </a:rPr>
              <a:t>Municipalities currently have a ROFR when the state-owned properties become available, however as written </a:t>
            </a:r>
          </a:p>
          <a:p>
            <a:pPr marL="1600200" lvl="2" indent="-685800">
              <a:lnSpc>
                <a:spcPts val="6999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5365"/>
                </a:solidFill>
                <a:latin typeface="Roboto"/>
              </a:rPr>
              <a:t>No commitment to redevelopment as housing</a:t>
            </a:r>
          </a:p>
          <a:p>
            <a:pPr marL="1600200" lvl="2" indent="-685800">
              <a:lnSpc>
                <a:spcPts val="6999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5365"/>
                </a:solidFill>
                <a:latin typeface="Roboto"/>
              </a:rPr>
              <a:t>Timeframe for execution is unrealistic at only 30 days.  Generally, municipalities require voter approval to acquire creating additional procedural and administrative process</a:t>
            </a:r>
          </a:p>
          <a:p>
            <a:pPr marL="1600200" lvl="2" indent="-685800">
              <a:lnSpc>
                <a:spcPts val="6999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5365"/>
                </a:solidFill>
                <a:latin typeface="Roboto"/>
              </a:rPr>
              <a:t>Goal of disposition of properties is to generate the highest pay-out</a:t>
            </a:r>
          </a:p>
        </p:txBody>
      </p:sp>
    </p:spTree>
    <p:extLst>
      <p:ext uri="{BB962C8B-B14F-4D97-AF65-F5344CB8AC3E}">
        <p14:creationId xmlns:p14="http://schemas.microsoft.com/office/powerpoint/2010/main" val="159849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28239" y="8870517"/>
            <a:ext cx="4725622" cy="1435913"/>
            <a:chOff x="0" y="0"/>
            <a:chExt cx="3073779" cy="1967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3779" cy="1967704"/>
            </a:xfrm>
            <a:custGeom>
              <a:avLst/>
              <a:gdLst/>
              <a:ahLst/>
              <a:cxnLst/>
              <a:rect l="l" t="t" r="r" b="b"/>
              <a:pathLst>
                <a:path w="3073779" h="1967704">
                  <a:moveTo>
                    <a:pt x="2949318" y="1967704"/>
                  </a:moveTo>
                  <a:lnTo>
                    <a:pt x="124460" y="1967704"/>
                  </a:lnTo>
                  <a:cubicBezTo>
                    <a:pt x="55880" y="1967704"/>
                    <a:pt x="0" y="1911824"/>
                    <a:pt x="0" y="18432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9319" y="0"/>
                  </a:lnTo>
                  <a:cubicBezTo>
                    <a:pt x="3017899" y="0"/>
                    <a:pt x="3073779" y="55880"/>
                    <a:pt x="3073779" y="124460"/>
                  </a:cubicBezTo>
                  <a:lnTo>
                    <a:pt x="3073779" y="1843244"/>
                  </a:lnTo>
                  <a:cubicBezTo>
                    <a:pt x="3073779" y="1911824"/>
                    <a:pt x="3017899" y="1967704"/>
                    <a:pt x="2949319" y="1967704"/>
                  </a:cubicBezTo>
                  <a:close/>
                </a:path>
              </a:pathLst>
            </a:custGeom>
            <a:solidFill>
              <a:srgbClr val="0053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7000" y="9334500"/>
            <a:ext cx="3627127" cy="70275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-29566"/>
            <a:ext cx="18516600" cy="2286000"/>
            <a:chOff x="0" y="0"/>
            <a:chExt cx="2952181" cy="9451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2181" cy="945165"/>
            </a:xfrm>
            <a:custGeom>
              <a:avLst/>
              <a:gdLst/>
              <a:ahLst/>
              <a:cxnLst/>
              <a:rect l="l" t="t" r="r" b="b"/>
              <a:pathLst>
                <a:path w="2952181" h="945165">
                  <a:moveTo>
                    <a:pt x="35225" y="0"/>
                  </a:moveTo>
                  <a:lnTo>
                    <a:pt x="2916957" y="0"/>
                  </a:lnTo>
                  <a:cubicBezTo>
                    <a:pt x="2936411" y="0"/>
                    <a:pt x="2952181" y="15771"/>
                    <a:pt x="2952181" y="35225"/>
                  </a:cubicBezTo>
                  <a:lnTo>
                    <a:pt x="2952181" y="909940"/>
                  </a:lnTo>
                  <a:cubicBezTo>
                    <a:pt x="2952181" y="919282"/>
                    <a:pt x="2948470" y="928242"/>
                    <a:pt x="2941864" y="934848"/>
                  </a:cubicBezTo>
                  <a:cubicBezTo>
                    <a:pt x="2935258" y="941453"/>
                    <a:pt x="2926299" y="945165"/>
                    <a:pt x="2916957" y="945165"/>
                  </a:cubicBezTo>
                  <a:lnTo>
                    <a:pt x="35225" y="945165"/>
                  </a:lnTo>
                  <a:cubicBezTo>
                    <a:pt x="25883" y="945165"/>
                    <a:pt x="16923" y="941453"/>
                    <a:pt x="10317" y="934848"/>
                  </a:cubicBezTo>
                  <a:cubicBezTo>
                    <a:pt x="3711" y="928242"/>
                    <a:pt x="0" y="919282"/>
                    <a:pt x="0" y="909940"/>
                  </a:cubicBezTo>
                  <a:lnTo>
                    <a:pt x="0" y="35225"/>
                  </a:lnTo>
                  <a:cubicBezTo>
                    <a:pt x="0" y="25883"/>
                    <a:pt x="3711" y="16923"/>
                    <a:pt x="10317" y="10317"/>
                  </a:cubicBezTo>
                  <a:cubicBezTo>
                    <a:pt x="16923" y="3711"/>
                    <a:pt x="25883" y="0"/>
                    <a:pt x="35225" y="0"/>
                  </a:cubicBezTo>
                  <a:close/>
                </a:path>
              </a:pathLst>
            </a:custGeom>
            <a:solidFill>
              <a:srgbClr val="A10A3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7" y="8292688"/>
            <a:ext cx="13635533" cy="199431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49377" y="117475"/>
            <a:ext cx="17738623" cy="1346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ECF4F1"/>
                </a:solidFill>
                <a:latin typeface="Anton"/>
              </a:rPr>
              <a:t>RIGHT OF FIRST REFUSAL (ROFR)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377" y="1409699"/>
            <a:ext cx="953454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ECF4F1"/>
                </a:solidFill>
                <a:latin typeface="Roboto"/>
              </a:rPr>
              <a:t>GROUP HOME EXAMPLE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9376" y="2621179"/>
            <a:ext cx="17357623" cy="628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Over the last 5 years, we have seen many of the State’s group homes be sold off to the highest bidder</a:t>
            </a:r>
          </a:p>
          <a:p>
            <a:pPr marL="1143000" lvl="1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Group homes are counted towards a municipalities 10% so the sale for non LMIH uses impacts municipalities</a:t>
            </a:r>
          </a:p>
          <a:p>
            <a:pPr marL="1143000" lvl="1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Puts additional pressure on the housing market ~ congregate to non congregate, not replacing with like </a:t>
            </a:r>
            <a:r>
              <a:rPr lang="en-US" sz="4999">
                <a:solidFill>
                  <a:srgbClr val="005365"/>
                </a:solidFill>
                <a:latin typeface="Roboto"/>
              </a:rPr>
              <a:t>housing stock</a:t>
            </a:r>
            <a:endParaRPr lang="en-US" sz="4999" dirty="0">
              <a:solidFill>
                <a:srgbClr val="005365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5472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-36881"/>
            <a:ext cx="18516600" cy="2286000"/>
            <a:chOff x="0" y="0"/>
            <a:chExt cx="2952181" cy="9451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2181" cy="945165"/>
            </a:xfrm>
            <a:custGeom>
              <a:avLst/>
              <a:gdLst/>
              <a:ahLst/>
              <a:cxnLst/>
              <a:rect l="l" t="t" r="r" b="b"/>
              <a:pathLst>
                <a:path w="2952181" h="945165">
                  <a:moveTo>
                    <a:pt x="35225" y="0"/>
                  </a:moveTo>
                  <a:lnTo>
                    <a:pt x="2916957" y="0"/>
                  </a:lnTo>
                  <a:cubicBezTo>
                    <a:pt x="2936411" y="0"/>
                    <a:pt x="2952181" y="15771"/>
                    <a:pt x="2952181" y="35225"/>
                  </a:cubicBezTo>
                  <a:lnTo>
                    <a:pt x="2952181" y="909940"/>
                  </a:lnTo>
                  <a:cubicBezTo>
                    <a:pt x="2952181" y="919282"/>
                    <a:pt x="2948470" y="928242"/>
                    <a:pt x="2941864" y="934848"/>
                  </a:cubicBezTo>
                  <a:cubicBezTo>
                    <a:pt x="2935258" y="941453"/>
                    <a:pt x="2926299" y="945165"/>
                    <a:pt x="2916957" y="945165"/>
                  </a:cubicBezTo>
                  <a:lnTo>
                    <a:pt x="35225" y="945165"/>
                  </a:lnTo>
                  <a:cubicBezTo>
                    <a:pt x="25883" y="945165"/>
                    <a:pt x="16923" y="941453"/>
                    <a:pt x="10317" y="934848"/>
                  </a:cubicBezTo>
                  <a:cubicBezTo>
                    <a:pt x="3711" y="928242"/>
                    <a:pt x="0" y="919282"/>
                    <a:pt x="0" y="909940"/>
                  </a:cubicBezTo>
                  <a:lnTo>
                    <a:pt x="0" y="35225"/>
                  </a:lnTo>
                  <a:cubicBezTo>
                    <a:pt x="0" y="25883"/>
                    <a:pt x="3711" y="16923"/>
                    <a:pt x="10317" y="10317"/>
                  </a:cubicBezTo>
                  <a:cubicBezTo>
                    <a:pt x="16923" y="3711"/>
                    <a:pt x="25883" y="0"/>
                    <a:pt x="35225" y="0"/>
                  </a:cubicBezTo>
                  <a:close/>
                </a:path>
              </a:pathLst>
            </a:custGeom>
            <a:solidFill>
              <a:srgbClr val="A10A3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49377" y="117475"/>
            <a:ext cx="17738623" cy="1346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ECF4F1"/>
                </a:solidFill>
                <a:latin typeface="Anton"/>
              </a:rPr>
              <a:t>RIGHT OF FIRST REFUSAL (ROFR)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377" y="1409699"/>
            <a:ext cx="953454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ECF4F1"/>
                </a:solidFill>
                <a:latin typeface="Roboto"/>
              </a:rPr>
              <a:t>REFORM SUGGESTION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9376" y="2621179"/>
            <a:ext cx="17357623" cy="718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Propose that </a:t>
            </a:r>
            <a:r>
              <a:rPr lang="en-US" sz="4999" dirty="0" err="1">
                <a:solidFill>
                  <a:srgbClr val="005365"/>
                </a:solidFill>
                <a:latin typeface="Roboto"/>
              </a:rPr>
              <a:t>RIHousing</a:t>
            </a:r>
            <a:r>
              <a:rPr lang="en-US" sz="4999" dirty="0">
                <a:solidFill>
                  <a:srgbClr val="005365"/>
                </a:solidFill>
                <a:latin typeface="Roboto"/>
              </a:rPr>
              <a:t> be given ROFR</a:t>
            </a:r>
          </a:p>
          <a:p>
            <a:pPr marL="685800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Require existing residential properties be utilized for LMIH</a:t>
            </a:r>
          </a:p>
          <a:p>
            <a:pPr marL="685800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Require non-residential properties to be prioritized for residential use with required affordability component</a:t>
            </a:r>
          </a:p>
          <a:p>
            <a:pPr marL="685800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Valuation based on the lesser of fair market value or appraised value  </a:t>
            </a:r>
          </a:p>
          <a:p>
            <a:pPr marL="1600200" lvl="2" indent="-685800">
              <a:lnSpc>
                <a:spcPts val="6999"/>
              </a:lnSpc>
              <a:buFont typeface="Wingdings" panose="05000000000000000000" pitchFamily="2" charset="2"/>
              <a:buChar char="Ø"/>
            </a:pPr>
            <a:r>
              <a:rPr lang="en-US" sz="4999" dirty="0">
                <a:solidFill>
                  <a:srgbClr val="005365"/>
                </a:solidFill>
                <a:latin typeface="Roboto"/>
              </a:rPr>
              <a:t>Even better - no cost if used for LMIH</a:t>
            </a:r>
          </a:p>
          <a:p>
            <a:pPr marL="685800" indent="-685800">
              <a:lnSpc>
                <a:spcPts val="6999"/>
              </a:lnSpc>
              <a:buFont typeface="Arial" panose="020B0604020202020204" pitchFamily="34" charset="0"/>
              <a:buChar char="•"/>
            </a:pPr>
            <a:endParaRPr lang="en-US" sz="4999" dirty="0">
              <a:solidFill>
                <a:srgbClr val="005365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1920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020857A8FFA429658A8C3B881829D" ma:contentTypeVersion="" ma:contentTypeDescription="Create a new document." ma:contentTypeScope="" ma:versionID="56a45419ad6cc651e67ab9dc62e9e4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51ad49ee3a4811ed0efdd12919ad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8BBD2E-58A6-41B4-A8DB-A97E520E21BE}"/>
</file>

<file path=customXml/itemProps2.xml><?xml version="1.0" encoding="utf-8"?>
<ds:datastoreItem xmlns:ds="http://schemas.openxmlformats.org/officeDocument/2006/customXml" ds:itemID="{CAE15FF9-D30C-4FC7-9ED7-940BE38148B7}"/>
</file>

<file path=customXml/itemProps3.xml><?xml version="1.0" encoding="utf-8"?>
<ds:datastoreItem xmlns:ds="http://schemas.openxmlformats.org/officeDocument/2006/customXml" ds:itemID="{E38E5189-C940-4E4E-935D-E5C0D2548553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642</Words>
  <Application>Microsoft Office PowerPoint</Application>
  <PresentationFormat>Custom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Roboto Condensed Bold</vt:lpstr>
      <vt:lpstr>Roboto Slab Regular</vt:lpstr>
      <vt:lpstr>Wingdings</vt:lpstr>
      <vt:lpstr>Anton</vt:lpstr>
      <vt:lpstr>Calibri</vt:lpstr>
      <vt:lpstr>Arial</vt:lpstr>
      <vt:lpstr>Roboto</vt:lpstr>
      <vt:lpstr>Quicksand</vt:lpstr>
      <vt:lpstr>Quicksand Bold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Network HNRI blank slideshow</dc:title>
  <dc:creator>Melina</dc:creator>
  <cp:lastModifiedBy>Michael B. Hogan</cp:lastModifiedBy>
  <cp:revision>13</cp:revision>
  <dcterms:created xsi:type="dcterms:W3CDTF">2006-08-16T00:00:00Z</dcterms:created>
  <dcterms:modified xsi:type="dcterms:W3CDTF">2023-09-18T13:15:42Z</dcterms:modified>
  <dc:identifier>DAFdmpKnGl8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0x010100840020857A8FFA429658A8C3B881829D</vt:lpwstr>
  </property>
</Properties>
</file>